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63" r:id="rId5"/>
    <p:sldId id="262" r:id="rId6"/>
  </p:sldIdLst>
  <p:sldSz cx="16256000" cy="9144000"/>
  <p:notesSz cx="16256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>
      <p:cViewPr varScale="1">
        <p:scale>
          <a:sx n="93" d="100"/>
          <a:sy n="93" d="100"/>
        </p:scale>
        <p:origin x="96" y="2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200" y="2834640"/>
            <a:ext cx="138176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746D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746D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746D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699500" y="0"/>
            <a:ext cx="7550150" cy="914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0519" y="2631801"/>
            <a:ext cx="15554960" cy="1122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746D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94221" y="2840537"/>
            <a:ext cx="11667556" cy="46374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" y="6527599"/>
            <a:ext cx="16243300" cy="27432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32150" y="490994"/>
            <a:ext cx="12411188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4800" spc="145" dirty="0">
                <a:solidFill>
                  <a:schemeClr val="accent1">
                    <a:lumMod val="75000"/>
                  </a:schemeClr>
                </a:solidFill>
              </a:rPr>
              <a:t>Federal resources for community development</a:t>
            </a:r>
            <a:endParaRPr sz="4800" spc="18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922769" y="2492511"/>
            <a:ext cx="14410690" cy="5655175"/>
          </a:xfrm>
          <a:custGeom>
            <a:avLst/>
            <a:gdLst/>
            <a:ahLst/>
            <a:cxnLst/>
            <a:rect l="l" t="t" r="r" b="b"/>
            <a:pathLst>
              <a:path w="14410690" h="4223384">
                <a:moveTo>
                  <a:pt x="0" y="4222953"/>
                </a:moveTo>
                <a:lnTo>
                  <a:pt x="14410461" y="4222953"/>
                </a:lnTo>
                <a:lnTo>
                  <a:pt x="14410461" y="0"/>
                </a:lnTo>
                <a:lnTo>
                  <a:pt x="0" y="0"/>
                </a:lnTo>
                <a:lnTo>
                  <a:pt x="0" y="4222953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5360" y="3301805"/>
            <a:ext cx="3352800" cy="5430081"/>
          </a:xfrm>
          <a:custGeom>
            <a:avLst/>
            <a:gdLst/>
            <a:ahLst/>
            <a:cxnLst/>
            <a:rect l="l" t="t" r="r" b="b"/>
            <a:pathLst>
              <a:path w="3352800" h="4350384">
                <a:moveTo>
                  <a:pt x="0" y="4350207"/>
                </a:moveTo>
                <a:lnTo>
                  <a:pt x="3352800" y="4350207"/>
                </a:lnTo>
                <a:lnTo>
                  <a:pt x="3352800" y="0"/>
                </a:lnTo>
                <a:lnTo>
                  <a:pt x="0" y="0"/>
                </a:lnTo>
                <a:lnTo>
                  <a:pt x="0" y="4350207"/>
                </a:lnTo>
                <a:close/>
              </a:path>
            </a:pathLst>
          </a:custGeom>
          <a:solidFill>
            <a:srgbClr val="E0E1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16032" y="3301804"/>
            <a:ext cx="3552700" cy="5430081"/>
          </a:xfrm>
          <a:custGeom>
            <a:avLst/>
            <a:gdLst/>
            <a:ahLst/>
            <a:cxnLst/>
            <a:rect l="l" t="t" r="r" b="b"/>
            <a:pathLst>
              <a:path w="3352800" h="4350384">
                <a:moveTo>
                  <a:pt x="0" y="4350207"/>
                </a:moveTo>
                <a:lnTo>
                  <a:pt x="3352799" y="4350207"/>
                </a:lnTo>
                <a:lnTo>
                  <a:pt x="3352799" y="0"/>
                </a:lnTo>
                <a:lnTo>
                  <a:pt x="0" y="0"/>
                </a:lnTo>
                <a:lnTo>
                  <a:pt x="0" y="4350207"/>
                </a:lnTo>
                <a:close/>
              </a:path>
            </a:pathLst>
          </a:custGeom>
          <a:solidFill>
            <a:srgbClr val="E0E1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93683" y="3301804"/>
            <a:ext cx="3352800" cy="5430081"/>
          </a:xfrm>
          <a:custGeom>
            <a:avLst/>
            <a:gdLst/>
            <a:ahLst/>
            <a:cxnLst/>
            <a:rect l="l" t="t" r="r" b="b"/>
            <a:pathLst>
              <a:path w="3352800" h="4350384">
                <a:moveTo>
                  <a:pt x="0" y="4350207"/>
                </a:moveTo>
                <a:lnTo>
                  <a:pt x="3352800" y="4350207"/>
                </a:lnTo>
                <a:lnTo>
                  <a:pt x="3352800" y="0"/>
                </a:lnTo>
                <a:lnTo>
                  <a:pt x="0" y="0"/>
                </a:lnTo>
                <a:lnTo>
                  <a:pt x="0" y="4350207"/>
                </a:lnTo>
                <a:close/>
              </a:path>
            </a:pathLst>
          </a:custGeom>
          <a:solidFill>
            <a:srgbClr val="E0E1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277838" y="3301804"/>
            <a:ext cx="3352800" cy="5430081"/>
          </a:xfrm>
          <a:custGeom>
            <a:avLst/>
            <a:gdLst/>
            <a:ahLst/>
            <a:cxnLst/>
            <a:rect l="l" t="t" r="r" b="b"/>
            <a:pathLst>
              <a:path w="3352800" h="4350384">
                <a:moveTo>
                  <a:pt x="0" y="4350207"/>
                </a:moveTo>
                <a:lnTo>
                  <a:pt x="3352800" y="4350207"/>
                </a:lnTo>
                <a:lnTo>
                  <a:pt x="3352800" y="0"/>
                </a:lnTo>
                <a:lnTo>
                  <a:pt x="0" y="0"/>
                </a:lnTo>
                <a:lnTo>
                  <a:pt x="0" y="4350207"/>
                </a:lnTo>
                <a:close/>
              </a:path>
            </a:pathLst>
          </a:custGeom>
          <a:solidFill>
            <a:srgbClr val="E0E1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32150" y="1981200"/>
            <a:ext cx="2070100" cy="0"/>
          </a:xfrm>
          <a:custGeom>
            <a:avLst/>
            <a:gdLst/>
            <a:ahLst/>
            <a:cxnLst/>
            <a:rect l="l" t="t" r="r" b="b"/>
            <a:pathLst>
              <a:path w="2070100">
                <a:moveTo>
                  <a:pt x="0" y="0"/>
                </a:moveTo>
                <a:lnTo>
                  <a:pt x="2069477" y="0"/>
                </a:lnTo>
              </a:path>
            </a:pathLst>
          </a:custGeom>
          <a:ln w="12700">
            <a:solidFill>
              <a:srgbClr val="65C5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371B10BE-DE38-4502-B420-3462473C6662}"/>
              </a:ext>
            </a:extLst>
          </p:cNvPr>
          <p:cNvSpPr txBox="1"/>
          <p:nvPr/>
        </p:nvSpPr>
        <p:spPr>
          <a:xfrm>
            <a:off x="835954" y="4035037"/>
            <a:ext cx="2786562" cy="4818627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95275" indent="-285750">
              <a:lnSpc>
                <a:spcPct val="100000"/>
              </a:lnSpc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Georgia"/>
                <a:cs typeface="Georgia"/>
              </a:rPr>
              <a:t>Housing and Urban Development (HUD)</a:t>
            </a:r>
          </a:p>
          <a:p>
            <a:pPr marL="295275" indent="-285750">
              <a:lnSpc>
                <a:spcPct val="100000"/>
              </a:lnSpc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Georgia"/>
                <a:cs typeface="Georgia"/>
              </a:rPr>
              <a:t>US Dept of Agriculture (USDA)</a:t>
            </a:r>
          </a:p>
          <a:p>
            <a:pPr marL="295275" indent="-285750">
              <a:lnSpc>
                <a:spcPct val="100000"/>
              </a:lnSpc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Georgia"/>
                <a:cs typeface="Georgia"/>
              </a:rPr>
              <a:t>Treasury Department</a:t>
            </a:r>
          </a:p>
          <a:p>
            <a:pPr marL="295275" indent="-285750">
              <a:lnSpc>
                <a:spcPct val="100000"/>
              </a:lnSpc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Georgia"/>
                <a:cs typeface="Georgia"/>
              </a:rPr>
              <a:t>Health and Human Services (HHS)</a:t>
            </a:r>
          </a:p>
          <a:p>
            <a:pPr marL="295275" indent="-285750">
              <a:lnSpc>
                <a:spcPct val="100000"/>
              </a:lnSpc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Georgia"/>
                <a:cs typeface="Georgia"/>
              </a:rPr>
              <a:t>Small Business Administration (SBA)</a:t>
            </a:r>
          </a:p>
          <a:p>
            <a:pPr marL="295275" indent="-285750">
              <a:lnSpc>
                <a:spcPct val="100000"/>
              </a:lnSpc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Georgia"/>
                <a:cs typeface="Georgia"/>
              </a:rPr>
              <a:t>Economic Development Agency</a:t>
            </a:r>
          </a:p>
          <a:p>
            <a:pPr marL="295275" indent="-285750">
              <a:lnSpc>
                <a:spcPct val="100000"/>
              </a:lnSpc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Georgia"/>
                <a:cs typeface="Georgia"/>
              </a:rPr>
              <a:t>Nat’l Endowment for the Arts</a:t>
            </a:r>
          </a:p>
          <a:p>
            <a:pPr marL="295275" indent="-285750">
              <a:lnSpc>
                <a:spcPct val="100000"/>
              </a:lnSpc>
              <a:spcBef>
                <a:spcPts val="475"/>
              </a:spcBef>
              <a:buFont typeface="Arial" panose="020B0604020202020204" pitchFamily="34" charset="0"/>
              <a:buChar char="•"/>
            </a:pP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2BD48-A213-44EB-A411-64106E8913CF}"/>
              </a:ext>
            </a:extLst>
          </p:cNvPr>
          <p:cNvSpPr txBox="1"/>
          <p:nvPr/>
        </p:nvSpPr>
        <p:spPr>
          <a:xfrm>
            <a:off x="4509515" y="3881107"/>
            <a:ext cx="3352800" cy="2471831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95275" indent="-285750">
              <a:lnSpc>
                <a:spcPct val="100000"/>
              </a:lnSpc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Georgia"/>
                <a:cs typeface="Georgia"/>
              </a:rPr>
              <a:t>Low Income Housing Tax Credit</a:t>
            </a:r>
          </a:p>
          <a:p>
            <a:pPr marL="295275" indent="-285750">
              <a:lnSpc>
                <a:spcPct val="100000"/>
              </a:lnSpc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Georgia"/>
                <a:cs typeface="Georgia"/>
              </a:rPr>
              <a:t>New Markets Tax Credit</a:t>
            </a:r>
          </a:p>
          <a:p>
            <a:pPr marL="295275" indent="-285750">
              <a:lnSpc>
                <a:spcPct val="100000"/>
              </a:lnSpc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Georgia"/>
                <a:cs typeface="Georgia"/>
              </a:rPr>
              <a:t>Historic Preservation Tax Credit</a:t>
            </a:r>
          </a:p>
          <a:p>
            <a:pPr marL="295275" indent="-285750">
              <a:lnSpc>
                <a:spcPct val="100000"/>
              </a:lnSpc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Georgia"/>
                <a:cs typeface="Georgia"/>
              </a:rPr>
              <a:t>Opportunity Zones</a:t>
            </a:r>
          </a:p>
          <a:p>
            <a:pPr marL="295275" indent="-285750">
              <a:lnSpc>
                <a:spcPct val="100000"/>
              </a:lnSpc>
              <a:spcBef>
                <a:spcPts val="475"/>
              </a:spcBef>
              <a:buFont typeface="Arial" panose="020B0604020202020204" pitchFamily="34" charset="0"/>
              <a:buChar char="•"/>
            </a:pP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15" name="object 3">
            <a:extLst>
              <a:ext uri="{FF2B5EF4-FFF2-40B4-BE49-F238E27FC236}">
                <a16:creationId xmlns:a16="http://schemas.microsoft.com/office/drawing/2014/main" id="{958B32AD-2EBE-4608-B5F4-8AA73C958163}"/>
              </a:ext>
            </a:extLst>
          </p:cNvPr>
          <p:cNvSpPr txBox="1"/>
          <p:nvPr/>
        </p:nvSpPr>
        <p:spPr>
          <a:xfrm>
            <a:off x="8725149" y="4041448"/>
            <a:ext cx="2689866" cy="2099934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95275" indent="-285750"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Georgia"/>
                <a:cs typeface="Georgia"/>
              </a:rPr>
              <a:t>Banks (CRA)</a:t>
            </a:r>
          </a:p>
          <a:p>
            <a:pPr marL="295275" indent="-285750"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Georgia"/>
                <a:cs typeface="Georgia"/>
              </a:rPr>
              <a:t>National philanthropy</a:t>
            </a:r>
          </a:p>
          <a:p>
            <a:pPr marL="295275" indent="-285750"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Georgia"/>
                <a:cs typeface="Georgia"/>
              </a:rPr>
              <a:t>Federal Reserve System</a:t>
            </a:r>
          </a:p>
          <a:p>
            <a:pPr marL="295275" indent="-285750">
              <a:spcBef>
                <a:spcPts val="475"/>
              </a:spcBef>
              <a:buFont typeface="Arial" panose="020B0604020202020204" pitchFamily="34" charset="0"/>
              <a:buChar char="•"/>
            </a:pP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A30FA152-4984-40A4-91D0-4806033E81AB}"/>
              </a:ext>
            </a:extLst>
          </p:cNvPr>
          <p:cNvSpPr txBox="1">
            <a:spLocks/>
          </p:cNvSpPr>
          <p:nvPr/>
        </p:nvSpPr>
        <p:spPr>
          <a:xfrm>
            <a:off x="835954" y="3456242"/>
            <a:ext cx="303363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0746D"/>
                </a:solidFill>
                <a:latin typeface="Georgia"/>
                <a:ea typeface="+mj-ea"/>
                <a:cs typeface="Georgia"/>
              </a:defRPr>
            </a:lvl1pPr>
          </a:lstStyle>
          <a:p>
            <a:pPr marL="12700" marR="5080">
              <a:spcBef>
                <a:spcPts val="100"/>
              </a:spcBef>
            </a:pPr>
            <a:r>
              <a:rPr lang="en-US" sz="2000" kern="0" spc="145" dirty="0">
                <a:solidFill>
                  <a:schemeClr val="accent1">
                    <a:lumMod val="75000"/>
                  </a:schemeClr>
                </a:solidFill>
              </a:rPr>
              <a:t>Appropriated Funds</a:t>
            </a:r>
            <a:endParaRPr lang="en-US" sz="2000" kern="0" spc="18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object 3">
            <a:extLst>
              <a:ext uri="{FF2B5EF4-FFF2-40B4-BE49-F238E27FC236}">
                <a16:creationId xmlns:a16="http://schemas.microsoft.com/office/drawing/2014/main" id="{CACB2C71-AFC1-4ABD-8163-C8F339336A07}"/>
              </a:ext>
            </a:extLst>
          </p:cNvPr>
          <p:cNvSpPr txBox="1">
            <a:spLocks/>
          </p:cNvSpPr>
          <p:nvPr/>
        </p:nvSpPr>
        <p:spPr>
          <a:xfrm>
            <a:off x="4675567" y="3431155"/>
            <a:ext cx="303363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0746D"/>
                </a:solidFill>
                <a:latin typeface="Georgia"/>
                <a:ea typeface="+mj-ea"/>
                <a:cs typeface="Georgia"/>
              </a:defRPr>
            </a:lvl1pPr>
          </a:lstStyle>
          <a:p>
            <a:pPr marL="12700" marR="5080" algn="ctr">
              <a:spcBef>
                <a:spcPts val="100"/>
              </a:spcBef>
            </a:pPr>
            <a:r>
              <a:rPr lang="en-US" sz="2000" kern="0" spc="145" dirty="0">
                <a:solidFill>
                  <a:schemeClr val="accent1">
                    <a:lumMod val="75000"/>
                  </a:schemeClr>
                </a:solidFill>
              </a:rPr>
              <a:t>Tax Credits</a:t>
            </a:r>
            <a:endParaRPr lang="en-US" sz="2000" kern="0" spc="18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object 3">
            <a:extLst>
              <a:ext uri="{FF2B5EF4-FFF2-40B4-BE49-F238E27FC236}">
                <a16:creationId xmlns:a16="http://schemas.microsoft.com/office/drawing/2014/main" id="{2CF37CBE-3AEC-492A-8567-B9588FE969E7}"/>
              </a:ext>
            </a:extLst>
          </p:cNvPr>
          <p:cNvSpPr txBox="1">
            <a:spLocks/>
          </p:cNvSpPr>
          <p:nvPr/>
        </p:nvSpPr>
        <p:spPr>
          <a:xfrm>
            <a:off x="8553267" y="3526486"/>
            <a:ext cx="303363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0746D"/>
                </a:solidFill>
                <a:latin typeface="Georgia"/>
                <a:ea typeface="+mj-ea"/>
                <a:cs typeface="Georgia"/>
              </a:defRPr>
            </a:lvl1pPr>
          </a:lstStyle>
          <a:p>
            <a:pPr marL="12700" marR="5080" algn="ctr">
              <a:spcBef>
                <a:spcPts val="100"/>
              </a:spcBef>
            </a:pPr>
            <a:r>
              <a:rPr lang="en-US" sz="2000" kern="0" spc="145" dirty="0">
                <a:solidFill>
                  <a:schemeClr val="accent1">
                    <a:lumMod val="75000"/>
                  </a:schemeClr>
                </a:solidFill>
              </a:rPr>
              <a:t>Institutional</a:t>
            </a:r>
            <a:endParaRPr lang="en-US" sz="2000" kern="0" spc="18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object 3">
            <a:extLst>
              <a:ext uri="{FF2B5EF4-FFF2-40B4-BE49-F238E27FC236}">
                <a16:creationId xmlns:a16="http://schemas.microsoft.com/office/drawing/2014/main" id="{E79BE6FF-3D1C-4496-A2AA-FF1BA81B74BA}"/>
              </a:ext>
            </a:extLst>
          </p:cNvPr>
          <p:cNvSpPr txBox="1">
            <a:spLocks/>
          </p:cNvSpPr>
          <p:nvPr/>
        </p:nvSpPr>
        <p:spPr>
          <a:xfrm>
            <a:off x="12467374" y="3565682"/>
            <a:ext cx="303363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0746D"/>
                </a:solidFill>
                <a:latin typeface="Georgia"/>
                <a:ea typeface="+mj-ea"/>
                <a:cs typeface="Georgia"/>
              </a:defRPr>
            </a:lvl1pPr>
          </a:lstStyle>
          <a:p>
            <a:pPr marL="12700" marR="5080" algn="ctr">
              <a:spcBef>
                <a:spcPts val="100"/>
              </a:spcBef>
            </a:pPr>
            <a:r>
              <a:rPr lang="en-US" sz="2000" kern="0" spc="145" dirty="0">
                <a:solidFill>
                  <a:schemeClr val="accent1">
                    <a:lumMod val="75000"/>
                  </a:schemeClr>
                </a:solidFill>
              </a:rPr>
              <a:t>Health Sector</a:t>
            </a:r>
            <a:endParaRPr lang="en-US" sz="2000" kern="0" spc="18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object 3">
            <a:extLst>
              <a:ext uri="{FF2B5EF4-FFF2-40B4-BE49-F238E27FC236}">
                <a16:creationId xmlns:a16="http://schemas.microsoft.com/office/drawing/2014/main" id="{B9C0D650-9F41-429D-8667-F96BF5EFA35F}"/>
              </a:ext>
            </a:extLst>
          </p:cNvPr>
          <p:cNvSpPr txBox="1"/>
          <p:nvPr/>
        </p:nvSpPr>
        <p:spPr>
          <a:xfrm>
            <a:off x="12609305" y="4132018"/>
            <a:ext cx="2689866" cy="2779607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95275" indent="-285750"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Georgia"/>
                <a:cs typeface="Georgia"/>
              </a:rPr>
              <a:t>Hospitals, Catholic in particular</a:t>
            </a:r>
          </a:p>
          <a:p>
            <a:pPr marL="295275" indent="-285750"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Georgia"/>
                <a:cs typeface="Georgia"/>
              </a:rPr>
              <a:t>Medicaid Waivers</a:t>
            </a:r>
          </a:p>
          <a:p>
            <a:pPr marL="295275" indent="-285750"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Georgia"/>
                <a:cs typeface="Georgia"/>
              </a:rPr>
              <a:t>Wrap around services</a:t>
            </a:r>
          </a:p>
          <a:p>
            <a:pPr marL="295275" indent="-285750"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Georgia"/>
                <a:cs typeface="Georgia"/>
              </a:rPr>
              <a:t>Insurance companies/payors</a:t>
            </a:r>
          </a:p>
          <a:p>
            <a:pPr marL="295275" indent="-285750">
              <a:spcBef>
                <a:spcPts val="475"/>
              </a:spcBef>
              <a:buFont typeface="Arial" panose="020B0604020202020204" pitchFamily="34" charset="0"/>
              <a:buChar char="•"/>
            </a:pPr>
            <a:endParaRPr lang="en-US" sz="2000" dirty="0">
              <a:latin typeface="Georgia"/>
              <a:cs typeface="Georgia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91DB26-0CEC-3B42-ADEB-F0F5CFBC99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110" y="490328"/>
            <a:ext cx="1270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07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" y="6527599"/>
            <a:ext cx="16243300" cy="274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9450" y="838200"/>
            <a:ext cx="711073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4800" spc="145" dirty="0"/>
              <a:t>State Funding</a:t>
            </a:r>
            <a:endParaRPr sz="4800" spc="180" dirty="0"/>
          </a:p>
        </p:txBody>
      </p:sp>
      <p:sp>
        <p:nvSpPr>
          <p:cNvPr id="5" name="object 5"/>
          <p:cNvSpPr/>
          <p:nvPr/>
        </p:nvSpPr>
        <p:spPr>
          <a:xfrm>
            <a:off x="922769" y="2492511"/>
            <a:ext cx="14410690" cy="5655175"/>
          </a:xfrm>
          <a:custGeom>
            <a:avLst/>
            <a:gdLst/>
            <a:ahLst/>
            <a:cxnLst/>
            <a:rect l="l" t="t" r="r" b="b"/>
            <a:pathLst>
              <a:path w="14410690" h="4223384">
                <a:moveTo>
                  <a:pt x="0" y="4222953"/>
                </a:moveTo>
                <a:lnTo>
                  <a:pt x="14410461" y="4222953"/>
                </a:lnTo>
                <a:lnTo>
                  <a:pt x="14410461" y="0"/>
                </a:lnTo>
                <a:lnTo>
                  <a:pt x="0" y="0"/>
                </a:lnTo>
                <a:lnTo>
                  <a:pt x="0" y="4222953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5360" y="3301805"/>
            <a:ext cx="3352800" cy="5430081"/>
          </a:xfrm>
          <a:custGeom>
            <a:avLst/>
            <a:gdLst/>
            <a:ahLst/>
            <a:cxnLst/>
            <a:rect l="l" t="t" r="r" b="b"/>
            <a:pathLst>
              <a:path w="3352800" h="4350384">
                <a:moveTo>
                  <a:pt x="0" y="4350207"/>
                </a:moveTo>
                <a:lnTo>
                  <a:pt x="3352800" y="4350207"/>
                </a:lnTo>
                <a:lnTo>
                  <a:pt x="3352800" y="0"/>
                </a:lnTo>
                <a:lnTo>
                  <a:pt x="0" y="0"/>
                </a:lnTo>
                <a:lnTo>
                  <a:pt x="0" y="4350207"/>
                </a:lnTo>
                <a:close/>
              </a:path>
            </a:pathLst>
          </a:custGeom>
          <a:solidFill>
            <a:srgbClr val="E0E1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16032" y="3301804"/>
            <a:ext cx="3552700" cy="5430081"/>
          </a:xfrm>
          <a:custGeom>
            <a:avLst/>
            <a:gdLst/>
            <a:ahLst/>
            <a:cxnLst/>
            <a:rect l="l" t="t" r="r" b="b"/>
            <a:pathLst>
              <a:path w="3352800" h="4350384">
                <a:moveTo>
                  <a:pt x="0" y="4350207"/>
                </a:moveTo>
                <a:lnTo>
                  <a:pt x="3352799" y="4350207"/>
                </a:lnTo>
                <a:lnTo>
                  <a:pt x="3352799" y="0"/>
                </a:lnTo>
                <a:lnTo>
                  <a:pt x="0" y="0"/>
                </a:lnTo>
                <a:lnTo>
                  <a:pt x="0" y="4350207"/>
                </a:lnTo>
                <a:close/>
              </a:path>
            </a:pathLst>
          </a:custGeom>
          <a:solidFill>
            <a:srgbClr val="E0E1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93683" y="3301804"/>
            <a:ext cx="3352800" cy="5430081"/>
          </a:xfrm>
          <a:custGeom>
            <a:avLst/>
            <a:gdLst/>
            <a:ahLst/>
            <a:cxnLst/>
            <a:rect l="l" t="t" r="r" b="b"/>
            <a:pathLst>
              <a:path w="3352800" h="4350384">
                <a:moveTo>
                  <a:pt x="0" y="4350207"/>
                </a:moveTo>
                <a:lnTo>
                  <a:pt x="3352800" y="4350207"/>
                </a:lnTo>
                <a:lnTo>
                  <a:pt x="3352800" y="0"/>
                </a:lnTo>
                <a:lnTo>
                  <a:pt x="0" y="0"/>
                </a:lnTo>
                <a:lnTo>
                  <a:pt x="0" y="4350207"/>
                </a:lnTo>
                <a:close/>
              </a:path>
            </a:pathLst>
          </a:custGeom>
          <a:solidFill>
            <a:srgbClr val="E0E1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277838" y="3301804"/>
            <a:ext cx="3352800" cy="5430081"/>
          </a:xfrm>
          <a:custGeom>
            <a:avLst/>
            <a:gdLst/>
            <a:ahLst/>
            <a:cxnLst/>
            <a:rect l="l" t="t" r="r" b="b"/>
            <a:pathLst>
              <a:path w="3352800" h="4350384">
                <a:moveTo>
                  <a:pt x="0" y="4350207"/>
                </a:moveTo>
                <a:lnTo>
                  <a:pt x="3352800" y="4350207"/>
                </a:lnTo>
                <a:lnTo>
                  <a:pt x="3352800" y="0"/>
                </a:lnTo>
                <a:lnTo>
                  <a:pt x="0" y="0"/>
                </a:lnTo>
                <a:lnTo>
                  <a:pt x="0" y="4350207"/>
                </a:lnTo>
                <a:close/>
              </a:path>
            </a:pathLst>
          </a:custGeom>
          <a:solidFill>
            <a:srgbClr val="E0E1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32150" y="1981200"/>
            <a:ext cx="2070100" cy="0"/>
          </a:xfrm>
          <a:custGeom>
            <a:avLst/>
            <a:gdLst/>
            <a:ahLst/>
            <a:cxnLst/>
            <a:rect l="l" t="t" r="r" b="b"/>
            <a:pathLst>
              <a:path w="2070100">
                <a:moveTo>
                  <a:pt x="0" y="0"/>
                </a:moveTo>
                <a:lnTo>
                  <a:pt x="2069477" y="0"/>
                </a:lnTo>
              </a:path>
            </a:pathLst>
          </a:custGeom>
          <a:ln w="12700">
            <a:solidFill>
              <a:srgbClr val="65C5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4300" y="114300"/>
            <a:ext cx="2069477" cy="19866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371B10BE-DE38-4502-B420-3462473C6662}"/>
              </a:ext>
            </a:extLst>
          </p:cNvPr>
          <p:cNvSpPr txBox="1"/>
          <p:nvPr/>
        </p:nvSpPr>
        <p:spPr>
          <a:xfrm>
            <a:off x="835954" y="4187322"/>
            <a:ext cx="2786562" cy="740587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95275" indent="-285750">
              <a:lnSpc>
                <a:spcPct val="100000"/>
              </a:lnSpc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Georgia"/>
                <a:cs typeface="Georgia"/>
              </a:rPr>
              <a:t>Housing development</a:t>
            </a:r>
          </a:p>
          <a:p>
            <a:pPr marL="295275" indent="-285750">
              <a:lnSpc>
                <a:spcPct val="100000"/>
              </a:lnSpc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Georgia"/>
                <a:cs typeface="Georgia"/>
              </a:rPr>
              <a:t>Housing Rehab</a:t>
            </a: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2BD48-A213-44EB-A411-64106E8913CF}"/>
              </a:ext>
            </a:extLst>
          </p:cNvPr>
          <p:cNvSpPr txBox="1"/>
          <p:nvPr/>
        </p:nvSpPr>
        <p:spPr>
          <a:xfrm>
            <a:off x="4526659" y="4827490"/>
            <a:ext cx="3352800" cy="3510576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95275" indent="-285750">
              <a:lnSpc>
                <a:spcPct val="100000"/>
              </a:lnSpc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Georgia"/>
                <a:cs typeface="Georgia"/>
              </a:rPr>
              <a:t>Private-Public partnership incentivizing private donors to make a financial contribution to a community development organization or financial institution and in return receive a state tax credit.</a:t>
            </a:r>
          </a:p>
          <a:p>
            <a:pPr marL="295275" indent="-285750">
              <a:lnSpc>
                <a:spcPct val="100000"/>
              </a:lnSpc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Georgia"/>
                <a:cs typeface="Georgia"/>
              </a:rPr>
              <a:t>Other states with similar programs: Massachusetts, New Jersey, Florida</a:t>
            </a:r>
          </a:p>
        </p:txBody>
      </p:sp>
      <p:sp>
        <p:nvSpPr>
          <p:cNvPr id="15" name="object 3">
            <a:extLst>
              <a:ext uri="{FF2B5EF4-FFF2-40B4-BE49-F238E27FC236}">
                <a16:creationId xmlns:a16="http://schemas.microsoft.com/office/drawing/2014/main" id="{958B32AD-2EBE-4608-B5F4-8AA73C958163}"/>
              </a:ext>
            </a:extLst>
          </p:cNvPr>
          <p:cNvSpPr txBox="1"/>
          <p:nvPr/>
        </p:nvSpPr>
        <p:spPr>
          <a:xfrm>
            <a:off x="8725149" y="4174835"/>
            <a:ext cx="2689866" cy="2895023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95275" indent="-285750"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Georgia"/>
                <a:cs typeface="Georgia"/>
              </a:rPr>
              <a:t>Equity through Social Impact Funds</a:t>
            </a:r>
          </a:p>
          <a:p>
            <a:pPr marL="295275" indent="-285750"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Georgia"/>
                <a:cs typeface="Georgia"/>
              </a:rPr>
              <a:t>Funding to support social determinants of health, i.e. housing, workforce development, entrepreneurship, education </a:t>
            </a:r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A30FA152-4984-40A4-91D0-4806033E81AB}"/>
              </a:ext>
            </a:extLst>
          </p:cNvPr>
          <p:cNvSpPr txBox="1">
            <a:spLocks/>
          </p:cNvSpPr>
          <p:nvPr/>
        </p:nvSpPr>
        <p:spPr>
          <a:xfrm>
            <a:off x="835954" y="3456242"/>
            <a:ext cx="303363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0746D"/>
                </a:solidFill>
                <a:latin typeface="Georgia"/>
                <a:ea typeface="+mj-ea"/>
                <a:cs typeface="Georgia"/>
              </a:defRPr>
            </a:lvl1pPr>
          </a:lstStyle>
          <a:p>
            <a:pPr marL="12700" marR="5080">
              <a:spcBef>
                <a:spcPts val="100"/>
              </a:spcBef>
            </a:pPr>
            <a:r>
              <a:rPr lang="en-US" sz="2000" kern="0" spc="145" dirty="0"/>
              <a:t>Housing Trust Fund</a:t>
            </a:r>
            <a:endParaRPr lang="en-US" sz="2000" kern="0" spc="180" dirty="0"/>
          </a:p>
        </p:txBody>
      </p:sp>
      <p:sp>
        <p:nvSpPr>
          <p:cNvPr id="17" name="object 3">
            <a:extLst>
              <a:ext uri="{FF2B5EF4-FFF2-40B4-BE49-F238E27FC236}">
                <a16:creationId xmlns:a16="http://schemas.microsoft.com/office/drawing/2014/main" id="{CACB2C71-AFC1-4ABD-8163-C8F339336A07}"/>
              </a:ext>
            </a:extLst>
          </p:cNvPr>
          <p:cNvSpPr txBox="1">
            <a:spLocks/>
          </p:cNvSpPr>
          <p:nvPr/>
        </p:nvSpPr>
        <p:spPr>
          <a:xfrm>
            <a:off x="4675567" y="3431155"/>
            <a:ext cx="3033631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0746D"/>
                </a:solidFill>
                <a:latin typeface="Georgia"/>
                <a:ea typeface="+mj-ea"/>
                <a:cs typeface="Georgia"/>
              </a:defRPr>
            </a:lvl1pPr>
          </a:lstStyle>
          <a:p>
            <a:pPr marL="12700" marR="5080" algn="ctr">
              <a:spcBef>
                <a:spcPts val="100"/>
              </a:spcBef>
            </a:pPr>
            <a:r>
              <a:rPr lang="en-US" sz="2000" kern="0" spc="145" dirty="0"/>
              <a:t>South Carolina Community Development Tax Credit</a:t>
            </a:r>
            <a:endParaRPr lang="en-US" sz="2000" kern="0" spc="180" dirty="0"/>
          </a:p>
        </p:txBody>
      </p:sp>
      <p:sp>
        <p:nvSpPr>
          <p:cNvPr id="18" name="object 3">
            <a:extLst>
              <a:ext uri="{FF2B5EF4-FFF2-40B4-BE49-F238E27FC236}">
                <a16:creationId xmlns:a16="http://schemas.microsoft.com/office/drawing/2014/main" id="{2CF37CBE-3AEC-492A-8567-B9588FE969E7}"/>
              </a:ext>
            </a:extLst>
          </p:cNvPr>
          <p:cNvSpPr txBox="1">
            <a:spLocks/>
          </p:cNvSpPr>
          <p:nvPr/>
        </p:nvSpPr>
        <p:spPr>
          <a:xfrm>
            <a:off x="8553267" y="3526486"/>
            <a:ext cx="303363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0746D"/>
                </a:solidFill>
                <a:latin typeface="Georgia"/>
                <a:ea typeface="+mj-ea"/>
                <a:cs typeface="Georgia"/>
              </a:defRPr>
            </a:lvl1pPr>
          </a:lstStyle>
          <a:p>
            <a:pPr marL="12700" marR="5080" algn="ctr">
              <a:spcBef>
                <a:spcPts val="100"/>
              </a:spcBef>
            </a:pPr>
            <a:r>
              <a:rPr lang="en-US" sz="2000" kern="0" spc="145" dirty="0"/>
              <a:t>Philanthropy</a:t>
            </a:r>
            <a:endParaRPr lang="en-US" sz="2000" kern="0" spc="180" dirty="0"/>
          </a:p>
        </p:txBody>
      </p:sp>
      <p:sp>
        <p:nvSpPr>
          <p:cNvPr id="19" name="object 3">
            <a:extLst>
              <a:ext uri="{FF2B5EF4-FFF2-40B4-BE49-F238E27FC236}">
                <a16:creationId xmlns:a16="http://schemas.microsoft.com/office/drawing/2014/main" id="{E79BE6FF-3D1C-4496-A2AA-FF1BA81B74BA}"/>
              </a:ext>
            </a:extLst>
          </p:cNvPr>
          <p:cNvSpPr txBox="1">
            <a:spLocks/>
          </p:cNvSpPr>
          <p:nvPr/>
        </p:nvSpPr>
        <p:spPr>
          <a:xfrm>
            <a:off x="12467374" y="3565682"/>
            <a:ext cx="303363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0746D"/>
                </a:solidFill>
                <a:latin typeface="Georgia"/>
                <a:ea typeface="+mj-ea"/>
                <a:cs typeface="Georgia"/>
              </a:defRPr>
            </a:lvl1pPr>
          </a:lstStyle>
          <a:p>
            <a:pPr marL="12700" marR="5080" algn="ctr">
              <a:spcBef>
                <a:spcPts val="100"/>
              </a:spcBef>
            </a:pPr>
            <a:r>
              <a:rPr lang="en-US" sz="2000" kern="0" spc="145" dirty="0"/>
              <a:t>Health Partnerships</a:t>
            </a:r>
            <a:endParaRPr lang="en-US" sz="2000" kern="0" spc="180" dirty="0"/>
          </a:p>
        </p:txBody>
      </p:sp>
      <p:sp>
        <p:nvSpPr>
          <p:cNvPr id="20" name="object 3">
            <a:extLst>
              <a:ext uri="{FF2B5EF4-FFF2-40B4-BE49-F238E27FC236}">
                <a16:creationId xmlns:a16="http://schemas.microsoft.com/office/drawing/2014/main" id="{B9C0D650-9F41-429D-8667-F96BF5EFA35F}"/>
              </a:ext>
            </a:extLst>
          </p:cNvPr>
          <p:cNvSpPr txBox="1"/>
          <p:nvPr/>
        </p:nvSpPr>
        <p:spPr>
          <a:xfrm>
            <a:off x="12609305" y="4219383"/>
            <a:ext cx="2689866" cy="3023264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95275" indent="-285750"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Georgia"/>
                <a:cs typeface="Georgia"/>
              </a:rPr>
              <a:t>SC Office of Rural Health</a:t>
            </a:r>
          </a:p>
          <a:p>
            <a:pPr marL="295275" indent="-285750"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Georgia"/>
                <a:cs typeface="Georgia"/>
              </a:rPr>
              <a:t>Advocacy Alliances</a:t>
            </a:r>
          </a:p>
          <a:p>
            <a:pPr marL="295275" indent="-285750"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Georgia"/>
                <a:cs typeface="Georgia"/>
              </a:rPr>
              <a:t>Partnership for community planning</a:t>
            </a:r>
          </a:p>
          <a:p>
            <a:pPr marL="295275" indent="-285750"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Georgia"/>
                <a:cs typeface="Georgia"/>
              </a:rPr>
              <a:t>Champions for broadband expansion in rural areas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D5D6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2650A102CE2B4B98C7BBABE1F7A620" ma:contentTypeVersion="13" ma:contentTypeDescription="Create a new document." ma:contentTypeScope="" ma:versionID="12dd7b5d269208aa31df9a9651c77a3f">
  <xsd:schema xmlns:xsd="http://www.w3.org/2001/XMLSchema" xmlns:xs="http://www.w3.org/2001/XMLSchema" xmlns:p="http://schemas.microsoft.com/office/2006/metadata/properties" xmlns:ns3="b0fe5cb3-45e5-4baf-93f4-a38e4cb43a6d" xmlns:ns4="58ca5f34-ed3a-4c4a-84cb-4d1cf0980ed2" targetNamespace="http://schemas.microsoft.com/office/2006/metadata/properties" ma:root="true" ma:fieldsID="746763ffa1be66bcd1e1fa09bb1190d1" ns3:_="" ns4:_="">
    <xsd:import namespace="b0fe5cb3-45e5-4baf-93f4-a38e4cb43a6d"/>
    <xsd:import namespace="58ca5f34-ed3a-4c4a-84cb-4d1cf0980ed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Location" minOccurs="0"/>
                <xsd:element ref="ns3:MediaServiceDateTake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fe5cb3-45e5-4baf-93f4-a38e4cb43a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a5f34-ed3a-4c4a-84cb-4d1cf0980ed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729F21-529E-43BB-85F0-9ACAFB2846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61BA98-8917-42E4-81BF-EE125D82DF59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b0fe5cb3-45e5-4baf-93f4-a38e4cb43a6d"/>
    <ds:schemaRef ds:uri="http://purl.org/dc/elements/1.1/"/>
    <ds:schemaRef ds:uri="http://schemas.microsoft.com/office/2006/metadata/properties"/>
    <ds:schemaRef ds:uri="http://schemas.microsoft.com/office/infopath/2007/PartnerControls"/>
    <ds:schemaRef ds:uri="58ca5f34-ed3a-4c4a-84cb-4d1cf0980ed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1C77286-6D71-4B13-B402-6C6EDFA91A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fe5cb3-45e5-4baf-93f4-a38e4cb43a6d"/>
    <ds:schemaRef ds:uri="58ca5f34-ed3a-4c4a-84cb-4d1cf0980e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187</Words>
  <Application>Microsoft Office PowerPoint</Application>
  <PresentationFormat>Custom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Georgia</vt:lpstr>
      <vt:lpstr>Office Theme</vt:lpstr>
      <vt:lpstr>Federal resources for community development</vt:lpstr>
      <vt:lpstr>State Funding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  C</dc:title>
  <dc:creator>Amber Stewart</dc:creator>
  <cp:lastModifiedBy>Suzanne</cp:lastModifiedBy>
  <cp:revision>10</cp:revision>
  <dcterms:created xsi:type="dcterms:W3CDTF">2020-07-13T23:14:17Z</dcterms:created>
  <dcterms:modified xsi:type="dcterms:W3CDTF">2021-03-08T20:54:14Z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2020-07-13T00:00:00Z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2020-07-13T00:00:00Z</vt:filetime>
  </property>
  <property fmtid="{D5CDD505-2E9C-101B-9397-08002B2CF9AE}" pid="5" name="ContentTypeId">
    <vt:lpwstr>0x010100112650A102CE2B4B98C7BBABE1F7A620</vt:lpwstr>
  </property>
</Properties>
</file>